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4" r:id="rId3"/>
    <p:sldId id="269" r:id="rId4"/>
    <p:sldId id="270" r:id="rId5"/>
    <p:sldId id="265" r:id="rId6"/>
    <p:sldId id="266" r:id="rId7"/>
    <p:sldId id="267" r:id="rId8"/>
    <p:sldId id="268" r:id="rId9"/>
    <p:sldId id="257" r:id="rId10"/>
    <p:sldId id="263" r:id="rId11"/>
    <p:sldId id="258" r:id="rId12"/>
    <p:sldId id="259" r:id="rId13"/>
    <p:sldId id="260" r:id="rId14"/>
    <p:sldId id="261" r:id="rId15"/>
    <p:sldId id="271" r:id="rId16"/>
    <p:sldId id="272" r:id="rId17"/>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8" autoAdjust="0"/>
    <p:restoredTop sz="86286" autoAdjust="0"/>
  </p:normalViewPr>
  <p:slideViewPr>
    <p:cSldViewPr>
      <p:cViewPr>
        <p:scale>
          <a:sx n="100" d="100"/>
          <a:sy n="100" d="100"/>
        </p:scale>
        <p:origin x="-2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2022"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EBBB29D7-288C-4FF5-9832-E4CB6FFC5BB4}" type="datetimeFigureOut">
              <a:rPr lang="en-US" smtClean="0"/>
              <a:t>5/6/2016</a:t>
            </a:fld>
            <a:endParaRPr lang="en-US" dirty="0"/>
          </a:p>
        </p:txBody>
      </p:sp>
      <p:sp>
        <p:nvSpPr>
          <p:cNvPr id="4" name="Footer Placeholder 3"/>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A0DCB4F4-3FFF-48DD-82AF-47136C22B839}" type="slidenum">
              <a:rPr lang="en-US" smtClean="0"/>
              <a:t>‹#›</a:t>
            </a:fld>
            <a:endParaRPr lang="en-US" dirty="0"/>
          </a:p>
        </p:txBody>
      </p:sp>
    </p:spTree>
    <p:extLst>
      <p:ext uri="{BB962C8B-B14F-4D97-AF65-F5344CB8AC3E}">
        <p14:creationId xmlns:p14="http://schemas.microsoft.com/office/powerpoint/2010/main" val="3777856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014" y="0"/>
            <a:ext cx="4029282" cy="350760"/>
          </a:xfrm>
          <a:prstGeom prst="rect">
            <a:avLst/>
          </a:prstGeom>
        </p:spPr>
        <p:txBody>
          <a:bodyPr vert="horz" lIns="91440" tIns="45720" rIns="91440" bIns="45720" rtlCol="0"/>
          <a:lstStyle>
            <a:lvl1pPr algn="r">
              <a:defRPr sz="1200"/>
            </a:lvl1pPr>
          </a:lstStyle>
          <a:p>
            <a:fld id="{6604E98F-C800-48B7-9E1E-638226A07223}" type="datetimeFigureOut">
              <a:rPr lang="en-US" smtClean="0"/>
              <a:t>5/6/2016</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0482" y="3330420"/>
            <a:ext cx="7435436" cy="31544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014" y="6658443"/>
            <a:ext cx="4029282" cy="350760"/>
          </a:xfrm>
          <a:prstGeom prst="rect">
            <a:avLst/>
          </a:prstGeom>
        </p:spPr>
        <p:txBody>
          <a:bodyPr vert="horz" lIns="91440" tIns="45720" rIns="91440" bIns="45720" rtlCol="0" anchor="b"/>
          <a:lstStyle>
            <a:lvl1pPr algn="r">
              <a:defRPr sz="1200"/>
            </a:lvl1pPr>
          </a:lstStyle>
          <a:p>
            <a:fld id="{E708CA80-F7F3-42FF-9A70-D0E05D3CD77E}" type="slidenum">
              <a:rPr lang="en-US" smtClean="0"/>
              <a:t>‹#›</a:t>
            </a:fld>
            <a:endParaRPr lang="en-US" dirty="0"/>
          </a:p>
        </p:txBody>
      </p:sp>
    </p:spTree>
    <p:extLst>
      <p:ext uri="{BB962C8B-B14F-4D97-AF65-F5344CB8AC3E}">
        <p14:creationId xmlns:p14="http://schemas.microsoft.com/office/powerpoint/2010/main" val="1281837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I have been in private practice and worked</a:t>
            </a:r>
            <a:r>
              <a:rPr lang="en-US" baseline="0" dirty="0" smtClean="0"/>
              <a:t> within a multidisciplinary team for over 10 years.  I can’t begin to tell you how important it is to work from a theoretical base.</a:t>
            </a:r>
          </a:p>
          <a:p>
            <a:endParaRPr lang="en-US" baseline="0" dirty="0" smtClean="0"/>
          </a:p>
          <a:p>
            <a:r>
              <a:rPr lang="en-US" baseline="0" dirty="0" smtClean="0"/>
              <a:t>In the last century, when I obtained my license it was necessary to pass written and oral examinations.  For part of the oral exam I had to present a case from diagnostic interview through the development of a treatment plan to termination.</a:t>
            </a:r>
          </a:p>
          <a:p>
            <a:endParaRPr lang="en-US" baseline="0" dirty="0" smtClean="0"/>
          </a:p>
          <a:p>
            <a:r>
              <a:rPr lang="en-US" baseline="0" dirty="0" smtClean="0"/>
              <a:t>Back then for that exam if you used the word eclectic you did not get through.</a:t>
            </a:r>
          </a:p>
          <a:p>
            <a:endParaRPr lang="en-US" baseline="0" dirty="0" smtClean="0"/>
          </a:p>
          <a:p>
            <a:r>
              <a:rPr lang="en-US" baseline="0" dirty="0" smtClean="0"/>
              <a:t>By the time of my examination I had attended and even presented at NASAP conferences and those experiences proved invaluable when it came to presenting my theoretical base.</a:t>
            </a:r>
          </a:p>
          <a:p>
            <a:endParaRPr lang="en-US" baseline="0" dirty="0" smtClean="0"/>
          </a:p>
          <a:p>
            <a:r>
              <a:rPr lang="en-US" baseline="0" dirty="0" smtClean="0"/>
              <a:t>At some convention, I think it was an American Psychological Association convention in San Francisco I got a good phrase.  It went something like “Culture is the water that the fish swims in”</a:t>
            </a:r>
          </a:p>
          <a:p>
            <a:endParaRPr lang="en-US" baseline="0" dirty="0" smtClean="0"/>
          </a:p>
          <a:p>
            <a:endParaRPr lang="en-US" baseline="0" dirty="0" smtClean="0"/>
          </a:p>
          <a:p>
            <a:r>
              <a:rPr lang="en-US" baseline="0" dirty="0" smtClean="0"/>
              <a:t>What I found out about my basic and ever growing understanding of Individual Psychology was that it worked in Tidewater Virginia, Bermuda, rural Ireland and in the mountains of Southwest Virginia and Northeast Tennessee.  Four very different ponds, let me tell you.</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E708CA80-F7F3-42FF-9A70-D0E05D3CD77E}" type="slidenum">
              <a:rPr lang="en-US" smtClean="0"/>
              <a:t>1</a:t>
            </a:fld>
            <a:endParaRPr lang="en-US" dirty="0"/>
          </a:p>
        </p:txBody>
      </p:sp>
    </p:spTree>
    <p:extLst>
      <p:ext uri="{BB962C8B-B14F-4D97-AF65-F5344CB8AC3E}">
        <p14:creationId xmlns:p14="http://schemas.microsoft.com/office/powerpoint/2010/main" val="289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I</a:t>
            </a:r>
            <a:r>
              <a:rPr lang="en-US" baseline="0" dirty="0" smtClean="0"/>
              <a:t> think it is good to have a bit of a road map so here is ours for today.</a:t>
            </a:r>
            <a:endParaRPr lang="en-US" dirty="0"/>
          </a:p>
        </p:txBody>
      </p:sp>
      <p:sp>
        <p:nvSpPr>
          <p:cNvPr id="4" name="Slide Number Placeholder 3"/>
          <p:cNvSpPr>
            <a:spLocks noGrp="1"/>
          </p:cNvSpPr>
          <p:nvPr>
            <p:ph type="sldNum" sz="quarter" idx="10"/>
          </p:nvPr>
        </p:nvSpPr>
        <p:spPr/>
        <p:txBody>
          <a:bodyPr/>
          <a:lstStyle/>
          <a:p>
            <a:fld id="{E708CA80-F7F3-42FF-9A70-D0E05D3CD77E}" type="slidenum">
              <a:rPr lang="en-US" smtClean="0"/>
              <a:t>2</a:t>
            </a:fld>
            <a:endParaRPr lang="en-US" dirty="0"/>
          </a:p>
        </p:txBody>
      </p:sp>
    </p:spTree>
    <p:extLst>
      <p:ext uri="{BB962C8B-B14F-4D97-AF65-F5344CB8AC3E}">
        <p14:creationId xmlns:p14="http://schemas.microsoft.com/office/powerpoint/2010/main" val="2936489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8CA80-F7F3-42FF-9A70-D0E05D3CD77E}" type="slidenum">
              <a:rPr lang="en-US" smtClean="0"/>
              <a:t>4</a:t>
            </a:fld>
            <a:endParaRPr lang="en-US" dirty="0"/>
          </a:p>
        </p:txBody>
      </p:sp>
    </p:spTree>
    <p:extLst>
      <p:ext uri="{BB962C8B-B14F-4D97-AF65-F5344CB8AC3E}">
        <p14:creationId xmlns:p14="http://schemas.microsoft.com/office/powerpoint/2010/main" val="162219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This clinic serves 12 counties and 4 independent cities.  At last count 315,000 individuals lived in this catchment area.</a:t>
            </a:r>
            <a:endParaRPr lang="en-US" dirty="0"/>
          </a:p>
        </p:txBody>
      </p:sp>
      <p:sp>
        <p:nvSpPr>
          <p:cNvPr id="4" name="Slide Number Placeholder 3"/>
          <p:cNvSpPr>
            <a:spLocks noGrp="1"/>
          </p:cNvSpPr>
          <p:nvPr>
            <p:ph type="sldNum" sz="quarter" idx="10"/>
          </p:nvPr>
        </p:nvSpPr>
        <p:spPr/>
        <p:txBody>
          <a:bodyPr/>
          <a:lstStyle/>
          <a:p>
            <a:fld id="{E708CA80-F7F3-42FF-9A70-D0E05D3CD77E}" type="slidenum">
              <a:rPr lang="en-US" smtClean="0"/>
              <a:t>5</a:t>
            </a:fld>
            <a:endParaRPr lang="en-US" dirty="0"/>
          </a:p>
        </p:txBody>
      </p:sp>
    </p:spTree>
    <p:extLst>
      <p:ext uri="{BB962C8B-B14F-4D97-AF65-F5344CB8AC3E}">
        <p14:creationId xmlns:p14="http://schemas.microsoft.com/office/powerpoint/2010/main" val="3160960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At this time our families are told there is 4 to 5 month waiting list.  If they can arrange things we have what is called a “Short-Call List”</a:t>
            </a:r>
            <a:endParaRPr lang="en-US" dirty="0"/>
          </a:p>
        </p:txBody>
      </p:sp>
      <p:sp>
        <p:nvSpPr>
          <p:cNvPr id="4" name="Slide Number Placeholder 3"/>
          <p:cNvSpPr>
            <a:spLocks noGrp="1"/>
          </p:cNvSpPr>
          <p:nvPr>
            <p:ph type="sldNum" sz="quarter" idx="10"/>
          </p:nvPr>
        </p:nvSpPr>
        <p:spPr/>
        <p:txBody>
          <a:bodyPr/>
          <a:lstStyle/>
          <a:p>
            <a:fld id="{E708CA80-F7F3-42FF-9A70-D0E05D3CD77E}" type="slidenum">
              <a:rPr lang="en-US" smtClean="0"/>
              <a:t>6</a:t>
            </a:fld>
            <a:endParaRPr lang="en-US" dirty="0"/>
          </a:p>
        </p:txBody>
      </p:sp>
    </p:spTree>
    <p:extLst>
      <p:ext uri="{BB962C8B-B14F-4D97-AF65-F5344CB8AC3E}">
        <p14:creationId xmlns:p14="http://schemas.microsoft.com/office/powerpoint/2010/main" val="567650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lstStyle/>
          <a:p>
            <a:r>
              <a:rPr lang="en-US" dirty="0" smtClean="0"/>
              <a:t>Adlerian</a:t>
            </a:r>
            <a:r>
              <a:rPr lang="en-US" baseline="0" dirty="0" smtClean="0"/>
              <a:t> relationship building is an intregal part of this process</a:t>
            </a:r>
            <a:endParaRPr lang="en-US" dirty="0"/>
          </a:p>
        </p:txBody>
      </p:sp>
      <p:sp>
        <p:nvSpPr>
          <p:cNvPr id="4" name="Slide Number Placeholder 3"/>
          <p:cNvSpPr>
            <a:spLocks noGrp="1"/>
          </p:cNvSpPr>
          <p:nvPr>
            <p:ph type="sldNum" sz="quarter" idx="10"/>
          </p:nvPr>
        </p:nvSpPr>
        <p:spPr/>
        <p:txBody>
          <a:bodyPr/>
          <a:lstStyle/>
          <a:p>
            <a:fld id="{E708CA80-F7F3-42FF-9A70-D0E05D3CD77E}" type="slidenum">
              <a:rPr lang="en-US" smtClean="0"/>
              <a:t>9</a:t>
            </a:fld>
            <a:endParaRPr lang="en-US" dirty="0"/>
          </a:p>
        </p:txBody>
      </p:sp>
    </p:spTree>
    <p:extLst>
      <p:ext uri="{BB962C8B-B14F-4D97-AF65-F5344CB8AC3E}">
        <p14:creationId xmlns:p14="http://schemas.microsoft.com/office/powerpoint/2010/main" val="2018433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24DE69-2D68-4509-AAE2-1D7B407E38C6}" type="datetimeFigureOut">
              <a:rPr lang="en-US" smtClean="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32C7E0-95DF-495B-89B7-B5A1FB784A76}" type="slidenum">
              <a:rPr lang="en-US" smtClean="0"/>
              <a:t>‹#›</a:t>
            </a:fld>
            <a:endParaRPr lang="en-US" dirty="0"/>
          </a:p>
        </p:txBody>
      </p:sp>
    </p:spTree>
    <p:extLst>
      <p:ext uri="{BB962C8B-B14F-4D97-AF65-F5344CB8AC3E}">
        <p14:creationId xmlns:p14="http://schemas.microsoft.com/office/powerpoint/2010/main" val="375823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4DE69-2D68-4509-AAE2-1D7B407E38C6}" type="datetimeFigureOut">
              <a:rPr lang="en-US" smtClean="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32C7E0-95DF-495B-89B7-B5A1FB784A76}" type="slidenum">
              <a:rPr lang="en-US" smtClean="0"/>
              <a:t>‹#›</a:t>
            </a:fld>
            <a:endParaRPr lang="en-US" dirty="0"/>
          </a:p>
        </p:txBody>
      </p:sp>
    </p:spTree>
    <p:extLst>
      <p:ext uri="{BB962C8B-B14F-4D97-AF65-F5344CB8AC3E}">
        <p14:creationId xmlns:p14="http://schemas.microsoft.com/office/powerpoint/2010/main" val="1728300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4DE69-2D68-4509-AAE2-1D7B407E38C6}" type="datetimeFigureOut">
              <a:rPr lang="en-US" smtClean="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32C7E0-95DF-495B-89B7-B5A1FB784A76}" type="slidenum">
              <a:rPr lang="en-US" smtClean="0"/>
              <a:t>‹#›</a:t>
            </a:fld>
            <a:endParaRPr lang="en-US" dirty="0"/>
          </a:p>
        </p:txBody>
      </p:sp>
    </p:spTree>
    <p:extLst>
      <p:ext uri="{BB962C8B-B14F-4D97-AF65-F5344CB8AC3E}">
        <p14:creationId xmlns:p14="http://schemas.microsoft.com/office/powerpoint/2010/main" val="389074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4DE69-2D68-4509-AAE2-1D7B407E38C6}" type="datetimeFigureOut">
              <a:rPr lang="en-US" smtClean="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32C7E0-95DF-495B-89B7-B5A1FB784A76}" type="slidenum">
              <a:rPr lang="en-US" smtClean="0"/>
              <a:t>‹#›</a:t>
            </a:fld>
            <a:endParaRPr lang="en-US" dirty="0"/>
          </a:p>
        </p:txBody>
      </p:sp>
    </p:spTree>
    <p:extLst>
      <p:ext uri="{BB962C8B-B14F-4D97-AF65-F5344CB8AC3E}">
        <p14:creationId xmlns:p14="http://schemas.microsoft.com/office/powerpoint/2010/main" val="311951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24DE69-2D68-4509-AAE2-1D7B407E38C6}" type="datetimeFigureOut">
              <a:rPr lang="en-US" smtClean="0"/>
              <a:t>5/6/2016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32C7E0-95DF-495B-89B7-B5A1FB784A76}" type="slidenum">
              <a:rPr lang="en-US" smtClean="0"/>
              <a:t>‹#›</a:t>
            </a:fld>
            <a:endParaRPr lang="en-US" dirty="0"/>
          </a:p>
        </p:txBody>
      </p:sp>
    </p:spTree>
    <p:extLst>
      <p:ext uri="{BB962C8B-B14F-4D97-AF65-F5344CB8AC3E}">
        <p14:creationId xmlns:p14="http://schemas.microsoft.com/office/powerpoint/2010/main" val="92214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24DE69-2D68-4509-AAE2-1D7B407E38C6}" type="datetimeFigureOut">
              <a:rPr lang="en-US" smtClean="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32C7E0-95DF-495B-89B7-B5A1FB784A76}" type="slidenum">
              <a:rPr lang="en-US" smtClean="0"/>
              <a:t>‹#›</a:t>
            </a:fld>
            <a:endParaRPr lang="en-US" dirty="0"/>
          </a:p>
        </p:txBody>
      </p:sp>
    </p:spTree>
    <p:extLst>
      <p:ext uri="{BB962C8B-B14F-4D97-AF65-F5344CB8AC3E}">
        <p14:creationId xmlns:p14="http://schemas.microsoft.com/office/powerpoint/2010/main" val="106074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24DE69-2D68-4509-AAE2-1D7B407E38C6}" type="datetimeFigureOut">
              <a:rPr lang="en-US" smtClean="0"/>
              <a:t>5/6/2016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32C7E0-95DF-495B-89B7-B5A1FB784A76}" type="slidenum">
              <a:rPr lang="en-US" smtClean="0"/>
              <a:t>‹#›</a:t>
            </a:fld>
            <a:endParaRPr lang="en-US" dirty="0"/>
          </a:p>
        </p:txBody>
      </p:sp>
    </p:spTree>
    <p:extLst>
      <p:ext uri="{BB962C8B-B14F-4D97-AF65-F5344CB8AC3E}">
        <p14:creationId xmlns:p14="http://schemas.microsoft.com/office/powerpoint/2010/main" val="190769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24DE69-2D68-4509-AAE2-1D7B407E38C6}" type="datetimeFigureOut">
              <a:rPr lang="en-US" smtClean="0"/>
              <a:t>5/6/2016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32C7E0-95DF-495B-89B7-B5A1FB784A76}" type="slidenum">
              <a:rPr lang="en-US" smtClean="0"/>
              <a:t>‹#›</a:t>
            </a:fld>
            <a:endParaRPr lang="en-US" dirty="0"/>
          </a:p>
        </p:txBody>
      </p:sp>
    </p:spTree>
    <p:extLst>
      <p:ext uri="{BB962C8B-B14F-4D97-AF65-F5344CB8AC3E}">
        <p14:creationId xmlns:p14="http://schemas.microsoft.com/office/powerpoint/2010/main" val="3669133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4DE69-2D68-4509-AAE2-1D7B407E38C6}" type="datetimeFigureOut">
              <a:rPr lang="en-US" smtClean="0"/>
              <a:t>5/6/2016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32C7E0-95DF-495B-89B7-B5A1FB784A76}" type="slidenum">
              <a:rPr lang="en-US" smtClean="0"/>
              <a:t>‹#›</a:t>
            </a:fld>
            <a:endParaRPr lang="en-US" dirty="0"/>
          </a:p>
        </p:txBody>
      </p:sp>
    </p:spTree>
    <p:extLst>
      <p:ext uri="{BB962C8B-B14F-4D97-AF65-F5344CB8AC3E}">
        <p14:creationId xmlns:p14="http://schemas.microsoft.com/office/powerpoint/2010/main" val="73232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4DE69-2D68-4509-AAE2-1D7B407E38C6}" type="datetimeFigureOut">
              <a:rPr lang="en-US" smtClean="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32C7E0-95DF-495B-89B7-B5A1FB784A76}" type="slidenum">
              <a:rPr lang="en-US" smtClean="0"/>
              <a:t>‹#›</a:t>
            </a:fld>
            <a:endParaRPr lang="en-US" dirty="0"/>
          </a:p>
        </p:txBody>
      </p:sp>
    </p:spTree>
    <p:extLst>
      <p:ext uri="{BB962C8B-B14F-4D97-AF65-F5344CB8AC3E}">
        <p14:creationId xmlns:p14="http://schemas.microsoft.com/office/powerpoint/2010/main" val="1711681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4DE69-2D68-4509-AAE2-1D7B407E38C6}" type="datetimeFigureOut">
              <a:rPr lang="en-US" smtClean="0"/>
              <a:t>5/6/2016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32C7E0-95DF-495B-89B7-B5A1FB784A76}" type="slidenum">
              <a:rPr lang="en-US" smtClean="0"/>
              <a:t>‹#›</a:t>
            </a:fld>
            <a:endParaRPr lang="en-US" dirty="0"/>
          </a:p>
        </p:txBody>
      </p:sp>
    </p:spTree>
    <p:extLst>
      <p:ext uri="{BB962C8B-B14F-4D97-AF65-F5344CB8AC3E}">
        <p14:creationId xmlns:p14="http://schemas.microsoft.com/office/powerpoint/2010/main" val="111072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4DE69-2D68-4509-AAE2-1D7B407E38C6}" type="datetimeFigureOut">
              <a:rPr lang="en-US" smtClean="0"/>
              <a:t>5/6/2016</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2C7E0-95DF-495B-89B7-B5A1FB784A76}" type="slidenum">
              <a:rPr lang="en-US" smtClean="0"/>
              <a:t>‹#›</a:t>
            </a:fld>
            <a:endParaRPr lang="en-US" dirty="0"/>
          </a:p>
        </p:txBody>
      </p:sp>
    </p:spTree>
    <p:extLst>
      <p:ext uri="{BB962C8B-B14F-4D97-AF65-F5344CB8AC3E}">
        <p14:creationId xmlns:p14="http://schemas.microsoft.com/office/powerpoint/2010/main" val="4027815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Friday May 13</a:t>
            </a:r>
            <a:r>
              <a:rPr lang="en-US" baseline="30000" dirty="0" smtClean="0"/>
              <a:t>th</a:t>
            </a:r>
            <a:r>
              <a:rPr lang="en-US" dirty="0" smtClean="0"/>
              <a:t> 11:00 AM</a:t>
            </a:r>
            <a:br>
              <a:rPr lang="en-US" dirty="0" smtClean="0"/>
            </a:br>
            <a:r>
              <a:rPr lang="en-US" dirty="0" smtClean="0"/>
              <a:t>NASAP 2016</a:t>
            </a:r>
            <a:br>
              <a:rPr lang="en-US" dirty="0" smtClean="0"/>
            </a:br>
            <a:r>
              <a:rPr lang="en-US" dirty="0" smtClean="0"/>
              <a:t>The Interpretive Interview With Families: Explaining the Family to the Family</a:t>
            </a:r>
            <a:endParaRPr lang="en-US" dirty="0"/>
          </a:p>
        </p:txBody>
      </p:sp>
      <p:sp>
        <p:nvSpPr>
          <p:cNvPr id="3" name="Subtitle 2"/>
          <p:cNvSpPr>
            <a:spLocks noGrp="1"/>
          </p:cNvSpPr>
          <p:nvPr>
            <p:ph type="subTitle" idx="1"/>
          </p:nvPr>
        </p:nvSpPr>
        <p:spPr>
          <a:xfrm>
            <a:off x="1447800" y="4343400"/>
            <a:ext cx="6324600" cy="1295400"/>
          </a:xfrm>
        </p:spPr>
        <p:txBody>
          <a:bodyPr>
            <a:normAutofit fontScale="85000" lnSpcReduction="20000"/>
          </a:bodyPr>
          <a:lstStyle/>
          <a:p>
            <a:endParaRPr lang="en-US" dirty="0" smtClean="0"/>
          </a:p>
          <a:p>
            <a:r>
              <a:rPr lang="en-US" dirty="0" smtClean="0">
                <a:solidFill>
                  <a:srgbClr val="00B050"/>
                </a:solidFill>
              </a:rPr>
              <a:t>Michael C. McDonough. LCP</a:t>
            </a:r>
          </a:p>
          <a:p>
            <a:r>
              <a:rPr lang="en-US" dirty="0" smtClean="0">
                <a:solidFill>
                  <a:srgbClr val="00B050"/>
                </a:solidFill>
              </a:rPr>
              <a:t>Associate Fellow Irish Psychological Society</a:t>
            </a:r>
            <a:endParaRPr lang="en-US" dirty="0">
              <a:solidFill>
                <a:srgbClr val="00B050"/>
              </a:solidFill>
            </a:endParaRPr>
          </a:p>
        </p:txBody>
      </p:sp>
    </p:spTree>
    <p:extLst>
      <p:ext uri="{BB962C8B-B14F-4D97-AF65-F5344CB8AC3E}">
        <p14:creationId xmlns:p14="http://schemas.microsoft.com/office/powerpoint/2010/main" val="1395692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Bit of Background</a:t>
            </a:r>
            <a:endParaRPr lang="en-US" dirty="0"/>
          </a:p>
        </p:txBody>
      </p:sp>
      <p:sp>
        <p:nvSpPr>
          <p:cNvPr id="3" name="Content Placeholder 2"/>
          <p:cNvSpPr>
            <a:spLocks noGrp="1"/>
          </p:cNvSpPr>
          <p:nvPr>
            <p:ph idx="1"/>
          </p:nvPr>
        </p:nvSpPr>
        <p:spPr/>
        <p:txBody>
          <a:bodyPr/>
          <a:lstStyle/>
          <a:p>
            <a:r>
              <a:rPr lang="en-US" dirty="0" smtClean="0"/>
              <a:t>From June 2011 till present over 950 Families</a:t>
            </a:r>
          </a:p>
          <a:p>
            <a:r>
              <a:rPr lang="en-US" dirty="0" smtClean="0"/>
              <a:t>A Team including Clinic Nurse, Educational Specialist, Licensed Clinical Social Worker, and a Family Nurse Practitioner, and an Office Service Specialist</a:t>
            </a:r>
          </a:p>
          <a:p>
            <a:r>
              <a:rPr lang="en-US" dirty="0" smtClean="0"/>
              <a:t>A very underserved part of the world</a:t>
            </a:r>
          </a:p>
          <a:p>
            <a:r>
              <a:rPr lang="en-US" dirty="0" smtClean="0"/>
              <a:t>If you can’t measure it you can’t manage it</a:t>
            </a:r>
          </a:p>
          <a:p>
            <a:endParaRPr lang="en-US" dirty="0"/>
          </a:p>
        </p:txBody>
      </p:sp>
    </p:spTree>
    <p:extLst>
      <p:ext uri="{BB962C8B-B14F-4D97-AF65-F5344CB8AC3E}">
        <p14:creationId xmlns:p14="http://schemas.microsoft.com/office/powerpoint/2010/main" val="566416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a Relationship</a:t>
            </a:r>
            <a:endParaRPr lang="en-US" dirty="0"/>
          </a:p>
        </p:txBody>
      </p:sp>
      <p:sp>
        <p:nvSpPr>
          <p:cNvPr id="3" name="Content Placeholder 2"/>
          <p:cNvSpPr>
            <a:spLocks noGrp="1"/>
          </p:cNvSpPr>
          <p:nvPr>
            <p:ph idx="1"/>
          </p:nvPr>
        </p:nvSpPr>
        <p:spPr/>
        <p:txBody>
          <a:bodyPr/>
          <a:lstStyle/>
          <a:p>
            <a:r>
              <a:rPr lang="en-US" dirty="0" smtClean="0"/>
              <a:t>Before I go out to meet the family (smile)</a:t>
            </a:r>
          </a:p>
          <a:p>
            <a:r>
              <a:rPr lang="en-US" dirty="0" smtClean="0"/>
              <a:t>Establish who I am (I share my card)</a:t>
            </a:r>
          </a:p>
          <a:p>
            <a:r>
              <a:rPr lang="en-US" dirty="0" smtClean="0"/>
              <a:t>How might people be connected</a:t>
            </a:r>
          </a:p>
          <a:p>
            <a:r>
              <a:rPr lang="en-US" dirty="0" smtClean="0"/>
              <a:t>How might people be addressed</a:t>
            </a:r>
          </a:p>
          <a:p>
            <a:r>
              <a:rPr lang="en-US" dirty="0" smtClean="0"/>
              <a:t>What is my job</a:t>
            </a:r>
          </a:p>
          <a:p>
            <a:r>
              <a:rPr lang="en-US" dirty="0" smtClean="0"/>
              <a:t>How will the task be accomplished</a:t>
            </a:r>
            <a:endParaRPr lang="en-US" dirty="0"/>
          </a:p>
        </p:txBody>
      </p:sp>
    </p:spTree>
    <p:extLst>
      <p:ext uri="{BB962C8B-B14F-4D97-AF65-F5344CB8AC3E}">
        <p14:creationId xmlns:p14="http://schemas.microsoft.com/office/powerpoint/2010/main" val="1096509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 some Analysis and Assessment</a:t>
            </a:r>
            <a:endParaRPr lang="en-US" dirty="0"/>
          </a:p>
        </p:txBody>
      </p:sp>
      <p:sp>
        <p:nvSpPr>
          <p:cNvPr id="3" name="Content Placeholder 2"/>
          <p:cNvSpPr>
            <a:spLocks noGrp="1"/>
          </p:cNvSpPr>
          <p:nvPr>
            <p:ph idx="1"/>
          </p:nvPr>
        </p:nvSpPr>
        <p:spPr/>
        <p:txBody>
          <a:bodyPr/>
          <a:lstStyle/>
          <a:p>
            <a:r>
              <a:rPr lang="en-US" dirty="0" smtClean="0"/>
              <a:t>(1) Who speaks when the child is addressed</a:t>
            </a:r>
          </a:p>
          <a:p>
            <a:r>
              <a:rPr lang="en-US" dirty="0" smtClean="0"/>
              <a:t>(2) Information from several sources</a:t>
            </a:r>
          </a:p>
          <a:p>
            <a:r>
              <a:rPr lang="en-US" dirty="0" smtClean="0"/>
              <a:t>(3) Use reliable valid assessment measures</a:t>
            </a:r>
          </a:p>
          <a:p>
            <a:r>
              <a:rPr lang="en-US" dirty="0" smtClean="0"/>
              <a:t>(4) Take good behavioral observations</a:t>
            </a:r>
            <a:endParaRPr lang="en-US" dirty="0"/>
          </a:p>
        </p:txBody>
      </p:sp>
    </p:spTree>
    <p:extLst>
      <p:ext uri="{BB962C8B-B14F-4D97-AF65-F5344CB8AC3E}">
        <p14:creationId xmlns:p14="http://schemas.microsoft.com/office/powerpoint/2010/main" val="1271796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 Some Moments of Insight</a:t>
            </a:r>
            <a:endParaRPr lang="en-US" dirty="0"/>
          </a:p>
        </p:txBody>
      </p:sp>
      <p:sp>
        <p:nvSpPr>
          <p:cNvPr id="3" name="Content Placeholder 2"/>
          <p:cNvSpPr>
            <a:spLocks noGrp="1"/>
          </p:cNvSpPr>
          <p:nvPr>
            <p:ph idx="1"/>
          </p:nvPr>
        </p:nvSpPr>
        <p:spPr/>
        <p:txBody>
          <a:bodyPr/>
          <a:lstStyle/>
          <a:p>
            <a:r>
              <a:rPr lang="en-US" dirty="0" smtClean="0"/>
              <a:t>(1) A team approach</a:t>
            </a:r>
          </a:p>
          <a:p>
            <a:r>
              <a:rPr lang="en-US" dirty="0" smtClean="0"/>
              <a:t>(2) A description of where the results are shared</a:t>
            </a:r>
          </a:p>
          <a:p>
            <a:r>
              <a:rPr lang="en-US" dirty="0" smtClean="0"/>
              <a:t>(3) Speak in the language of the consumer (Basic Health Literacy)</a:t>
            </a:r>
          </a:p>
          <a:p>
            <a:r>
              <a:rPr lang="en-US" dirty="0" smtClean="0"/>
              <a:t>(4) Make sure there is time for questions or elaborations </a:t>
            </a:r>
          </a:p>
          <a:p>
            <a:endParaRPr lang="en-US" dirty="0"/>
          </a:p>
        </p:txBody>
      </p:sp>
    </p:spTree>
    <p:extLst>
      <p:ext uri="{BB962C8B-B14F-4D97-AF65-F5344CB8AC3E}">
        <p14:creationId xmlns:p14="http://schemas.microsoft.com/office/powerpoint/2010/main" val="1007810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Reorientation</a:t>
            </a:r>
            <a:br>
              <a:rPr lang="en-US" dirty="0" smtClean="0"/>
            </a:br>
            <a:r>
              <a:rPr lang="en-US" dirty="0" smtClean="0"/>
              <a:t>Establishing new patterns pf Interaction</a:t>
            </a:r>
            <a:endParaRPr lang="en-US" dirty="0"/>
          </a:p>
        </p:txBody>
      </p:sp>
      <p:sp>
        <p:nvSpPr>
          <p:cNvPr id="3" name="Content Placeholder 2"/>
          <p:cNvSpPr>
            <a:spLocks noGrp="1"/>
          </p:cNvSpPr>
          <p:nvPr>
            <p:ph idx="1"/>
          </p:nvPr>
        </p:nvSpPr>
        <p:spPr>
          <a:xfrm>
            <a:off x="457200" y="2057401"/>
            <a:ext cx="8229600" cy="4068763"/>
          </a:xfrm>
        </p:spPr>
        <p:txBody>
          <a:bodyPr/>
          <a:lstStyle/>
          <a:p>
            <a:r>
              <a:rPr lang="en-US" dirty="0" smtClean="0"/>
              <a:t>(1) Present the findings verbally </a:t>
            </a:r>
          </a:p>
          <a:p>
            <a:r>
              <a:rPr lang="en-US" dirty="0" smtClean="0"/>
              <a:t>(2) Have a copy of the findings in written form</a:t>
            </a:r>
          </a:p>
          <a:p>
            <a:r>
              <a:rPr lang="en-US" dirty="0" smtClean="0"/>
              <a:t>(3) Have a plan of action</a:t>
            </a:r>
          </a:p>
          <a:p>
            <a:r>
              <a:rPr lang="en-US" dirty="0" smtClean="0"/>
              <a:t>(4) Explain how follow up will occur</a:t>
            </a:r>
          </a:p>
          <a:p>
            <a:endParaRPr lang="en-US" dirty="0"/>
          </a:p>
        </p:txBody>
      </p:sp>
    </p:spTree>
    <p:extLst>
      <p:ext uri="{BB962C8B-B14F-4D97-AF65-F5344CB8AC3E}">
        <p14:creationId xmlns:p14="http://schemas.microsoft.com/office/powerpoint/2010/main" val="1836929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Demonstration</a:t>
            </a:r>
            <a:endParaRPr lang="en-US" dirty="0"/>
          </a:p>
        </p:txBody>
      </p:sp>
      <p:sp>
        <p:nvSpPr>
          <p:cNvPr id="5" name="Content Placeholder 4"/>
          <p:cNvSpPr>
            <a:spLocks noGrp="1"/>
          </p:cNvSpPr>
          <p:nvPr>
            <p:ph idx="1"/>
          </p:nvPr>
        </p:nvSpPr>
        <p:spPr/>
        <p:txBody>
          <a:bodyPr/>
          <a:lstStyle/>
          <a:p>
            <a:r>
              <a:rPr lang="en-US" dirty="0" smtClean="0"/>
              <a:t>Look for Adlerian Concepts such as:</a:t>
            </a:r>
          </a:p>
          <a:p>
            <a:r>
              <a:rPr lang="en-US" dirty="0" smtClean="0"/>
              <a:t>Encouragement</a:t>
            </a:r>
          </a:p>
          <a:p>
            <a:r>
              <a:rPr lang="en-US" dirty="0" smtClean="0"/>
              <a:t>Respect</a:t>
            </a:r>
          </a:p>
          <a:p>
            <a:r>
              <a:rPr lang="en-US" dirty="0" smtClean="0"/>
              <a:t>A relationship among equals</a:t>
            </a:r>
          </a:p>
          <a:p>
            <a:r>
              <a:rPr lang="en-US" dirty="0" smtClean="0"/>
              <a:t>Teleology</a:t>
            </a:r>
          </a:p>
          <a:p>
            <a:endParaRPr lang="en-US" dirty="0"/>
          </a:p>
        </p:txBody>
      </p:sp>
    </p:spTree>
    <p:extLst>
      <p:ext uri="{BB962C8B-B14F-4D97-AF65-F5344CB8AC3E}">
        <p14:creationId xmlns:p14="http://schemas.microsoft.com/office/powerpoint/2010/main" val="545703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&amp;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4346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Who</a:t>
            </a:r>
          </a:p>
          <a:p>
            <a:r>
              <a:rPr lang="en-US" dirty="0" smtClean="0"/>
              <a:t>What</a:t>
            </a:r>
          </a:p>
          <a:p>
            <a:r>
              <a:rPr lang="en-US" dirty="0" smtClean="0"/>
              <a:t>When</a:t>
            </a:r>
          </a:p>
          <a:p>
            <a:r>
              <a:rPr lang="en-US" dirty="0" smtClean="0"/>
              <a:t>How</a:t>
            </a:r>
          </a:p>
          <a:p>
            <a:endParaRPr lang="en-US" dirty="0"/>
          </a:p>
        </p:txBody>
      </p:sp>
    </p:spTree>
    <p:extLst>
      <p:ext uri="{BB962C8B-B14F-4D97-AF65-F5344CB8AC3E}">
        <p14:creationId xmlns:p14="http://schemas.microsoft.com/office/powerpoint/2010/main" val="4139757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Gate City Sign</a:t>
            </a:r>
            <a:br>
              <a:rPr lang="en-US" dirty="0" smtClean="0"/>
            </a:br>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dirty="0"/>
          </a:p>
        </p:txBody>
      </p:sp>
      <p:pic>
        <p:nvPicPr>
          <p:cNvPr id="2052" name="Picture 4" descr="https://www.mygatecity.com/wp-content/uploads/2015/03/GC-sig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94072"/>
            <a:ext cx="6934200" cy="4530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868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1066800"/>
          </a:xfrm>
        </p:spPr>
        <p:txBody>
          <a:bodyPr>
            <a:noAutofit/>
          </a:bodyPr>
          <a:lstStyle/>
          <a:p>
            <a:r>
              <a:rPr lang="en-US" sz="2800" dirty="0" smtClean="0"/>
              <a:t>Gate City, VA Main Street</a:t>
            </a:r>
            <a:br>
              <a:rPr lang="en-US" sz="2800" dirty="0" smtClean="0"/>
            </a:br>
            <a:endParaRPr lang="en-US" sz="2800" dirty="0"/>
          </a:p>
        </p:txBody>
      </p:sp>
      <p:sp>
        <p:nvSpPr>
          <p:cNvPr id="4" name="Text Placeholder 3"/>
          <p:cNvSpPr>
            <a:spLocks noGrp="1"/>
          </p:cNvSpPr>
          <p:nvPr>
            <p:ph type="body" sz="half" idx="2"/>
          </p:nvPr>
        </p:nvSpPr>
        <p:spPr/>
        <p:txBody>
          <a:bodyPr/>
          <a:lstStyle/>
          <a:p>
            <a:endParaRPr lang="en-US" dirty="0"/>
          </a:p>
        </p:txBody>
      </p:sp>
      <p:pic>
        <p:nvPicPr>
          <p:cNvPr id="3076" name="Picture 4" descr="https://www.mygatecity.com/wp-content/uploads/2015/03/E-Jackson-view-from-Dollar-Store.jpg"/>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145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en-US" dirty="0"/>
          </a:p>
        </p:txBody>
      </p:sp>
      <p:sp>
        <p:nvSpPr>
          <p:cNvPr id="3" name="Content Placeholder 2"/>
          <p:cNvSpPr>
            <a:spLocks noGrp="1"/>
          </p:cNvSpPr>
          <p:nvPr>
            <p:ph idx="1"/>
          </p:nvPr>
        </p:nvSpPr>
        <p:spPr/>
        <p:txBody>
          <a:bodyPr/>
          <a:lstStyle/>
          <a:p>
            <a:r>
              <a:rPr lang="en-US" dirty="0" smtClean="0"/>
              <a:t>Families from rural Southwest Virginia with children ages 0 to 21</a:t>
            </a:r>
          </a:p>
          <a:p>
            <a:r>
              <a:rPr lang="en-US" dirty="0" smtClean="0"/>
              <a:t>Mostly non-traditional including single fathers/mothers, step/blended families, foster families, children being cared for by relatives including grandparents, great-grandparents, Aunts/uncles/cousins, etc.</a:t>
            </a:r>
          </a:p>
          <a:p>
            <a:r>
              <a:rPr lang="en-US" dirty="0" smtClean="0"/>
              <a:t>Over 80% Medicaid</a:t>
            </a:r>
            <a:endParaRPr lang="en-US" dirty="0"/>
          </a:p>
        </p:txBody>
      </p:sp>
    </p:spTree>
    <p:extLst>
      <p:ext uri="{BB962C8B-B14F-4D97-AF65-F5344CB8AC3E}">
        <p14:creationId xmlns:p14="http://schemas.microsoft.com/office/powerpoint/2010/main" val="670997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Occurs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Initial Contact by our Office Service Specialist</a:t>
            </a:r>
          </a:p>
          <a:p>
            <a:r>
              <a:rPr lang="en-US" dirty="0" smtClean="0"/>
              <a:t>A nursing history including vital signs</a:t>
            </a:r>
          </a:p>
          <a:p>
            <a:r>
              <a:rPr lang="en-US" dirty="0" smtClean="0"/>
              <a:t>A social history by the LCSW</a:t>
            </a:r>
          </a:p>
          <a:p>
            <a:r>
              <a:rPr lang="en-US" dirty="0" smtClean="0"/>
              <a:t>A psychological evaluation including: behavioral observations, assessment of reasoning and processing skills, memory, emotional functioning and visual-motor integration. Quantitative and qualitative information are included</a:t>
            </a:r>
          </a:p>
          <a:p>
            <a:r>
              <a:rPr lang="en-US" dirty="0" smtClean="0"/>
              <a:t>Educational Assessment</a:t>
            </a:r>
          </a:p>
          <a:p>
            <a:r>
              <a:rPr lang="en-US" dirty="0" smtClean="0"/>
              <a:t>Basic physical and medical history</a:t>
            </a:r>
            <a:endParaRPr lang="en-US" dirty="0"/>
          </a:p>
        </p:txBody>
      </p:sp>
    </p:spTree>
    <p:extLst>
      <p:ext uri="{BB962C8B-B14F-4D97-AF65-F5344CB8AC3E}">
        <p14:creationId xmlns:p14="http://schemas.microsoft.com/office/powerpoint/2010/main" val="665440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3" name="Content Placeholder 2"/>
          <p:cNvSpPr>
            <a:spLocks noGrp="1"/>
          </p:cNvSpPr>
          <p:nvPr>
            <p:ph idx="1"/>
          </p:nvPr>
        </p:nvSpPr>
        <p:spPr/>
        <p:txBody>
          <a:bodyPr/>
          <a:lstStyle/>
          <a:p>
            <a:r>
              <a:rPr lang="en-US" dirty="0" smtClean="0"/>
              <a:t>This covers an entire day due to the distances involved for these families.  Many come the night before and stay at local motels.</a:t>
            </a:r>
            <a:endParaRPr lang="en-US" dirty="0"/>
          </a:p>
        </p:txBody>
      </p:sp>
    </p:spTree>
    <p:extLst>
      <p:ext uri="{BB962C8B-B14F-4D97-AF65-F5344CB8AC3E}">
        <p14:creationId xmlns:p14="http://schemas.microsoft.com/office/powerpoint/2010/main" val="1813482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normAutofit lnSpcReduction="10000"/>
          </a:bodyPr>
          <a:lstStyle/>
          <a:p>
            <a:r>
              <a:rPr lang="en-US" dirty="0" smtClean="0"/>
              <a:t>The gist of this little talk</a:t>
            </a:r>
          </a:p>
          <a:p>
            <a:r>
              <a:rPr lang="en-US" dirty="0" smtClean="0"/>
              <a:t>Initial referral</a:t>
            </a:r>
          </a:p>
          <a:p>
            <a:r>
              <a:rPr lang="en-US" dirty="0" smtClean="0"/>
              <a:t>Telephone contact</a:t>
            </a:r>
          </a:p>
          <a:p>
            <a:r>
              <a:rPr lang="en-US" dirty="0" smtClean="0"/>
              <a:t>Day of Assessment</a:t>
            </a:r>
          </a:p>
          <a:p>
            <a:r>
              <a:rPr lang="en-US" dirty="0" smtClean="0"/>
              <a:t>Acknowledgment of referral information</a:t>
            </a:r>
          </a:p>
          <a:p>
            <a:r>
              <a:rPr lang="en-US" dirty="0" smtClean="0"/>
              <a:t>Short term follow-up</a:t>
            </a:r>
          </a:p>
          <a:p>
            <a:r>
              <a:rPr lang="en-US" dirty="0" smtClean="0"/>
              <a:t>Long-term follow-up</a:t>
            </a:r>
          </a:p>
          <a:p>
            <a:r>
              <a:rPr lang="en-US" dirty="0" smtClean="0"/>
              <a:t>Data Base </a:t>
            </a:r>
          </a:p>
          <a:p>
            <a:endParaRPr lang="en-US" dirty="0"/>
          </a:p>
        </p:txBody>
      </p:sp>
    </p:spTree>
    <p:extLst>
      <p:ext uri="{BB962C8B-B14F-4D97-AF65-F5344CB8AC3E}">
        <p14:creationId xmlns:p14="http://schemas.microsoft.com/office/powerpoint/2010/main" val="3730122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Breakdown of an Adlerian Encounter</a:t>
            </a:r>
            <a:endParaRPr lang="en-US" dirty="0"/>
          </a:p>
        </p:txBody>
      </p:sp>
      <p:sp>
        <p:nvSpPr>
          <p:cNvPr id="3" name="Content Placeholder 2"/>
          <p:cNvSpPr>
            <a:spLocks noGrp="1"/>
          </p:cNvSpPr>
          <p:nvPr>
            <p:ph idx="1"/>
          </p:nvPr>
        </p:nvSpPr>
        <p:spPr/>
        <p:txBody>
          <a:bodyPr/>
          <a:lstStyle/>
          <a:p>
            <a:r>
              <a:rPr lang="en-US" dirty="0" smtClean="0"/>
              <a:t>(1) Establish a Relationship</a:t>
            </a:r>
          </a:p>
          <a:p>
            <a:r>
              <a:rPr lang="en-US" dirty="0" smtClean="0"/>
              <a:t>(2) Perform some Analysis and Assessment</a:t>
            </a:r>
          </a:p>
          <a:p>
            <a:r>
              <a:rPr lang="en-US" dirty="0" smtClean="0"/>
              <a:t>(3) Provide some Moments of Insight</a:t>
            </a:r>
          </a:p>
          <a:p>
            <a:r>
              <a:rPr lang="en-US" dirty="0" smtClean="0"/>
              <a:t>(4) Reorientation (establish some new patterns of interaction)</a:t>
            </a:r>
            <a:endParaRPr lang="en-US" dirty="0"/>
          </a:p>
        </p:txBody>
      </p:sp>
    </p:spTree>
    <p:extLst>
      <p:ext uri="{BB962C8B-B14F-4D97-AF65-F5344CB8AC3E}">
        <p14:creationId xmlns:p14="http://schemas.microsoft.com/office/powerpoint/2010/main" val="36151860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756</Words>
  <Application>Microsoft Office PowerPoint</Application>
  <PresentationFormat>On-screen Show (4:3)</PresentationFormat>
  <Paragraphs>96</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Friday May 13th 11:00 AM NASAP 2016 The Interpretive Interview With Families: Explaining the Family to the Family</vt:lpstr>
      <vt:lpstr>Overview</vt:lpstr>
      <vt:lpstr>Gate City Sign </vt:lpstr>
      <vt:lpstr>Gate City, VA Main Street </vt:lpstr>
      <vt:lpstr>Who</vt:lpstr>
      <vt:lpstr>What Occurs</vt:lpstr>
      <vt:lpstr>When</vt:lpstr>
      <vt:lpstr>How</vt:lpstr>
      <vt:lpstr>Breakdown of an Adlerian Encounter</vt:lpstr>
      <vt:lpstr>A Bit of Background</vt:lpstr>
      <vt:lpstr>Establish a Relationship</vt:lpstr>
      <vt:lpstr>Perform some Analysis and Assessment</vt:lpstr>
      <vt:lpstr>Provide Some Moments of Insight</vt:lpstr>
      <vt:lpstr>Reorientation Establishing new patterns pf Interaction</vt:lpstr>
      <vt:lpstr>Demonstration</vt:lpstr>
      <vt:lpstr>Comments &amp; Questions</vt:lpstr>
    </vt:vector>
  </TitlesOfParts>
  <Company>Virginia IT Infrastructure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Interpretive Interview With Families: Explaining the Family to the Family</dc:title>
  <dc:creator>McDonough, Dr. Michael (VDH)</dc:creator>
  <cp:lastModifiedBy>McDonough, Dr. Michael (VDH)</cp:lastModifiedBy>
  <cp:revision>18</cp:revision>
  <cp:lastPrinted>2016-05-06T13:13:25Z</cp:lastPrinted>
  <dcterms:created xsi:type="dcterms:W3CDTF">2016-05-05T13:12:42Z</dcterms:created>
  <dcterms:modified xsi:type="dcterms:W3CDTF">2016-05-06T13:34:43Z</dcterms:modified>
</cp:coreProperties>
</file>